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6858000" cx="9144000"/>
  <p:notesSz cx="6858000" cy="9144000"/>
  <p:embeddedFontLst>
    <p:embeddedFont>
      <p:font typeface="Cutiv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lf5aMhurud6oZh7zpBONT1HFS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Cutiv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9" name="Google Shape;23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u="sng"/>
          </a:p>
        </p:txBody>
      </p:sp>
      <p:sp>
        <p:nvSpPr>
          <p:cNvPr id="253" name="Google Shape;25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strike="noStrike">
              <a:solidFill>
                <a:srgbClr val="33333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1" name="Google Shape;19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8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8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8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27.jpg"/><Relationship Id="rId5" Type="http://schemas.openxmlformats.org/officeDocument/2006/relationships/image" Target="../media/image7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31.jpg"/><Relationship Id="rId5" Type="http://schemas.openxmlformats.org/officeDocument/2006/relationships/image" Target="../media/image7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jpg"/><Relationship Id="rId10" Type="http://schemas.openxmlformats.org/officeDocument/2006/relationships/image" Target="../media/image49.jpg"/><Relationship Id="rId13" Type="http://schemas.openxmlformats.org/officeDocument/2006/relationships/image" Target="../media/image53.jpg"/><Relationship Id="rId1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3.jpg"/><Relationship Id="rId15" Type="http://schemas.openxmlformats.org/officeDocument/2006/relationships/image" Target="../media/image76.jpg"/><Relationship Id="rId14" Type="http://schemas.openxmlformats.org/officeDocument/2006/relationships/image" Target="../media/image64.jpg"/><Relationship Id="rId5" Type="http://schemas.openxmlformats.org/officeDocument/2006/relationships/image" Target="../media/image7.png"/><Relationship Id="rId6" Type="http://schemas.openxmlformats.org/officeDocument/2006/relationships/image" Target="../media/image38.jpg"/><Relationship Id="rId7" Type="http://schemas.openxmlformats.org/officeDocument/2006/relationships/image" Target="../media/image48.jpg"/><Relationship Id="rId8" Type="http://schemas.openxmlformats.org/officeDocument/2006/relationships/image" Target="../media/image5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79.jpg"/><Relationship Id="rId7" Type="http://schemas.openxmlformats.org/officeDocument/2006/relationships/image" Target="../media/image5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56.png"/><Relationship Id="rId5" Type="http://schemas.openxmlformats.org/officeDocument/2006/relationships/image" Target="../media/image7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2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0.png"/><Relationship Id="rId7" Type="http://schemas.openxmlformats.org/officeDocument/2006/relationships/image" Target="../media/image52.png"/><Relationship Id="rId8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7.png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6.png"/><Relationship Id="rId7" Type="http://schemas.openxmlformats.org/officeDocument/2006/relationships/image" Target="../media/image7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7.png"/><Relationship Id="rId4" Type="http://schemas.openxmlformats.org/officeDocument/2006/relationships/image" Target="../media/image6.png"/><Relationship Id="rId5" Type="http://schemas.openxmlformats.org/officeDocument/2006/relationships/image" Target="../media/image81.png"/><Relationship Id="rId6" Type="http://schemas.openxmlformats.org/officeDocument/2006/relationships/image" Target="../media/image74.png"/><Relationship Id="rId7" Type="http://schemas.openxmlformats.org/officeDocument/2006/relationships/image" Target="../media/image73.png"/><Relationship Id="rId8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6.png"/><Relationship Id="rId5" Type="http://schemas.openxmlformats.org/officeDocument/2006/relationships/image" Target="../media/image78.png"/><Relationship Id="rId6" Type="http://schemas.openxmlformats.org/officeDocument/2006/relationships/image" Target="../media/image7.png"/><Relationship Id="rId7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304799" y="1600200"/>
            <a:ext cx="8534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Quantification of bacterial replication rates (PTRs): A new perspective to study the dynamic role of microbes in </a:t>
            </a:r>
            <a:r>
              <a:rPr b="1" lang="en-US" sz="3600">
                <a:solidFill>
                  <a:srgbClr val="C00000"/>
                </a:solidFill>
              </a:rPr>
              <a:t>IBD</a:t>
            </a: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br>
              <a:rPr lang="en-US" sz="3600" u="sng"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u="sng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u="sng">
                <a:latin typeface="Calibri"/>
                <a:ea typeface="Calibri"/>
                <a:cs typeface="Calibri"/>
                <a:sym typeface="Calibri"/>
              </a:rPr>
              <a:t>IBIRI LAB MEETING</a:t>
            </a:r>
            <a:endParaRPr sz="3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509154" y="3987800"/>
            <a:ext cx="8125691" cy="1969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Ashok Kumar Sharma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Oct 21</a:t>
            </a:r>
            <a:r>
              <a:rPr baseline="30000" lang="en-US"/>
              <a:t>st</a:t>
            </a:r>
            <a:r>
              <a:rPr lang="en-US"/>
              <a:t>, 2022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Casero and Devkota Lab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0" i="0" lang="en-US" u="none" strike="noStrike"/>
              <a:t>The Inflammatory Bowel and Immunobiology Research Institute (IBIRI)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Department of Gastroenterology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Cedars Sinai Medical Center</a:t>
            </a:r>
            <a:endParaRPr/>
          </a:p>
        </p:txBody>
      </p:sp>
      <p:sp>
        <p:nvSpPr>
          <p:cNvPr id="91" name="Google Shape;91;p1"/>
          <p:cNvSpPr txBox="1"/>
          <p:nvPr>
            <p:ph idx="11" type="ftr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OCTOBER 21, IBIRI LAB MEETING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08" name="Google Shape;208;p10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09" name="Google Shape;20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0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12" name="Google Shape;212;p10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3" name="Google Shape;213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722" y="1354024"/>
            <a:ext cx="4208762" cy="139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7">
            <a:alphaModFix/>
          </a:blip>
          <a:srcRect b="0" l="0" r="66434" t="0"/>
          <a:stretch/>
        </p:blipFill>
        <p:spPr>
          <a:xfrm>
            <a:off x="391333" y="2976419"/>
            <a:ext cx="2906503" cy="3052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16" name="Google Shape;216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7490" y="1351750"/>
            <a:ext cx="4512788" cy="13911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17" name="Google Shape;217;p10"/>
          <p:cNvGrpSpPr/>
          <p:nvPr/>
        </p:nvGrpSpPr>
        <p:grpSpPr>
          <a:xfrm>
            <a:off x="3823652" y="2910258"/>
            <a:ext cx="5320348" cy="3052421"/>
            <a:chOff x="-538207" y="2383084"/>
            <a:chExt cx="5020756" cy="3165697"/>
          </a:xfrm>
        </p:grpSpPr>
        <p:sp>
          <p:nvSpPr>
            <p:cNvPr id="218" name="Google Shape;218;p10"/>
            <p:cNvSpPr/>
            <p:nvPr/>
          </p:nvSpPr>
          <p:spPr>
            <a:xfrm>
              <a:off x="403183" y="2383084"/>
              <a:ext cx="4079366" cy="418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art, line chart&#10;&#10;Description automatically generated" id="219" name="Google Shape;219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-538207" y="2538354"/>
              <a:ext cx="4664044" cy="30104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26" name="Google Shape;226;p11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27" name="Google Shape;22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11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30" name="Google Shape;230;p11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1" name="Google Shape;231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722" y="1354024"/>
            <a:ext cx="4208762" cy="139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1"/>
          <p:cNvPicPr preferRelativeResize="0"/>
          <p:nvPr/>
        </p:nvPicPr>
        <p:blipFill rotWithShape="1">
          <a:blip r:embed="rId7">
            <a:alphaModFix/>
          </a:blip>
          <a:srcRect b="0" l="0" r="66434" t="0"/>
          <a:stretch/>
        </p:blipFill>
        <p:spPr>
          <a:xfrm>
            <a:off x="391333" y="2976419"/>
            <a:ext cx="2906503" cy="30524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34" name="Google Shape;23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7490" y="1351750"/>
            <a:ext cx="4512788" cy="139113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hart, line chart&#10;&#10;Description automatically generated" id="235" name="Google Shape;23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57096" y="2991386"/>
            <a:ext cx="4839161" cy="318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42" name="Google Shape;242;p12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43" name="Google Shape;24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12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46" name="Google Shape;246;p12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7" name="Google Shape;24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" name="Google Shape;24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96" y="1160386"/>
            <a:ext cx="3742615" cy="164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7409" y="2805540"/>
            <a:ext cx="6217495" cy="380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56" name="Google Shape;256;p13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57" name="Google Shape;257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13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60" name="Google Shape;260;p13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" name="Google Shape;261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" name="Google Shape;26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936" y="1308077"/>
            <a:ext cx="8484128" cy="45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69" name="Google Shape;269;p14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70" name="Google Shape;27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14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73" name="Google Shape;273;p14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histogram&#10;&#10;Description automatically generated" id="275" name="Google Shape;275;p14"/>
          <p:cNvPicPr preferRelativeResize="0"/>
          <p:nvPr/>
        </p:nvPicPr>
        <p:blipFill rotWithShape="1">
          <a:blip r:embed="rId6">
            <a:alphaModFix/>
          </a:blip>
          <a:srcRect b="0" l="0" r="0" t="3676"/>
          <a:stretch/>
        </p:blipFill>
        <p:spPr>
          <a:xfrm>
            <a:off x="1247414" y="1815929"/>
            <a:ext cx="6262658" cy="452436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4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485824" y="1169598"/>
            <a:ext cx="74107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 correlation between PTR estimates of each MAG with its representative reference genome (based on 95% ANI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84" name="Google Shape;284;p15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285" name="Google Shape;28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15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288" name="Google Shape;288;p15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9" name="Google Shape;28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15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352" y="1929443"/>
            <a:ext cx="8581927" cy="4006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/>
          <p:nvPr/>
        </p:nvSpPr>
        <p:spPr>
          <a:xfrm>
            <a:off x="1161737" y="1283112"/>
            <a:ext cx="68205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 and Variance partition analysis: Replication rates vs Relative abundances of MAGs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299" name="Google Shape;299;p16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300" name="Google Shape;30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16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303" name="Google Shape;303;p16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4" name="Google Shape;30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16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6">
            <a:alphaModFix/>
          </a:blip>
          <a:srcRect b="0" l="0" r="0" t="24672"/>
          <a:stretch/>
        </p:blipFill>
        <p:spPr>
          <a:xfrm>
            <a:off x="685800" y="2865745"/>
            <a:ext cx="7772400" cy="3195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6">
            <a:alphaModFix/>
          </a:blip>
          <a:srcRect b="81137" l="0" r="0" t="0"/>
          <a:stretch/>
        </p:blipFill>
        <p:spPr>
          <a:xfrm>
            <a:off x="1123858" y="2195813"/>
            <a:ext cx="7772400" cy="80022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959371" y="1381069"/>
            <a:ext cx="69704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PCoA and Variance partition analysis: Replication rates vs Relative abundances of Reference genomes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315" name="Google Shape;315;p17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316" name="Google Shape;316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17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319" name="Google Shape;319;p17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0" name="Google Shape;32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17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2" name="Google Shape;322;p17"/>
          <p:cNvGrpSpPr/>
          <p:nvPr/>
        </p:nvGrpSpPr>
        <p:grpSpPr>
          <a:xfrm>
            <a:off x="653095" y="1923863"/>
            <a:ext cx="7516544" cy="3963637"/>
            <a:chOff x="342531" y="1433725"/>
            <a:chExt cx="8611338" cy="5151186"/>
          </a:xfrm>
        </p:grpSpPr>
        <p:sp>
          <p:nvSpPr>
            <p:cNvPr id="323" name="Google Shape;323;p17"/>
            <p:cNvSpPr txBox="1"/>
            <p:nvPr/>
          </p:nvSpPr>
          <p:spPr>
            <a:xfrm>
              <a:off x="2247898" y="6104923"/>
              <a:ext cx="5670934" cy="479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4" name="Google Shape;324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2531" y="1433725"/>
              <a:ext cx="8611338" cy="42955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17"/>
          <p:cNvSpPr txBox="1"/>
          <p:nvPr/>
        </p:nvSpPr>
        <p:spPr>
          <a:xfrm>
            <a:off x="1342776" y="1144176"/>
            <a:ext cx="68968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PTR estimates showed better association with clinical phenotypes as compared to relative abundances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7"/>
          <p:cNvGrpSpPr/>
          <p:nvPr/>
        </p:nvGrpSpPr>
        <p:grpSpPr>
          <a:xfrm>
            <a:off x="1464528" y="2420408"/>
            <a:ext cx="4672422" cy="2847077"/>
            <a:chOff x="1464528" y="2420408"/>
            <a:chExt cx="4672422" cy="2847077"/>
          </a:xfrm>
        </p:grpSpPr>
        <p:grpSp>
          <p:nvGrpSpPr>
            <p:cNvPr id="327" name="Google Shape;327;p17"/>
            <p:cNvGrpSpPr/>
            <p:nvPr/>
          </p:nvGrpSpPr>
          <p:grpSpPr>
            <a:xfrm>
              <a:off x="1939085" y="2420408"/>
              <a:ext cx="4197865" cy="2847077"/>
              <a:chOff x="1939085" y="2420408"/>
              <a:chExt cx="4197865" cy="2847077"/>
            </a:xfrm>
          </p:grpSpPr>
          <p:pic>
            <p:nvPicPr>
              <p:cNvPr id="328" name="Google Shape;328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62457" t="12430"/>
              <a:stretch/>
            </p:blipFill>
            <p:spPr>
              <a:xfrm>
                <a:off x="1939085" y="2420408"/>
                <a:ext cx="1976932" cy="28470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17"/>
              <p:cNvPicPr preferRelativeResize="0"/>
              <p:nvPr/>
            </p:nvPicPr>
            <p:blipFill rotWithShape="1">
              <a:blip r:embed="rId7">
                <a:alphaModFix/>
              </a:blip>
              <a:srcRect b="0" l="52914" r="16971" t="16532"/>
              <a:stretch/>
            </p:blipFill>
            <p:spPr>
              <a:xfrm>
                <a:off x="4495800" y="2557643"/>
                <a:ext cx="1641150" cy="27098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0" name="Google Shape;330;p17"/>
            <p:cNvSpPr txBox="1"/>
            <p:nvPr/>
          </p:nvSpPr>
          <p:spPr>
            <a:xfrm rot="-5400000">
              <a:off x="229991" y="3663616"/>
              <a:ext cx="2838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Diagnosis – PERMANOVA r2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337" name="Google Shape;337;p18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338" name="Google Shape;33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18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341" name="Google Shape;341;p18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2" name="Google Shape;342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18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8"/>
          <p:cNvPicPr preferRelativeResize="0"/>
          <p:nvPr/>
        </p:nvPicPr>
        <p:blipFill rotWithShape="1">
          <a:blip r:embed="rId6">
            <a:alphaModFix/>
          </a:blip>
          <a:srcRect b="0" l="0" r="0" t="15304"/>
          <a:stretch/>
        </p:blipFill>
        <p:spPr>
          <a:xfrm>
            <a:off x="685800" y="2083962"/>
            <a:ext cx="7772400" cy="407784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8"/>
          <p:cNvSpPr txBox="1"/>
          <p:nvPr/>
        </p:nvSpPr>
        <p:spPr>
          <a:xfrm>
            <a:off x="846944" y="1194160"/>
            <a:ext cx="74501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ten Reference Genomes associated with disease phenotype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8"/>
          <p:cNvSpPr txBox="1"/>
          <p:nvPr/>
        </p:nvSpPr>
        <p:spPr>
          <a:xfrm>
            <a:off x="685800" y="1777609"/>
            <a:ext cx="642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PTRs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4594797" y="1777609"/>
            <a:ext cx="21535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 abundances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"/>
          <p:cNvSpPr txBox="1"/>
          <p:nvPr>
            <p:ph idx="11" type="ftr"/>
          </p:nvPr>
        </p:nvSpPr>
        <p:spPr>
          <a:xfrm>
            <a:off x="5995271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354" name="Google Shape;354;p19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355" name="Google Shape;35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Google Shape;357;p19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358" name="Google Shape;358;p19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9" name="Google Shape;35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0" name="Google Shape;360;p19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19"/>
          <p:cNvGrpSpPr/>
          <p:nvPr/>
        </p:nvGrpSpPr>
        <p:grpSpPr>
          <a:xfrm>
            <a:off x="259770" y="1462932"/>
            <a:ext cx="8451758" cy="2206721"/>
            <a:chOff x="0" y="520150"/>
            <a:chExt cx="11964494" cy="3395292"/>
          </a:xfrm>
        </p:grpSpPr>
        <p:pic>
          <p:nvPicPr>
            <p:cNvPr descr="Chart, box and whisker chart&#10;&#10;Description automatically generated" id="362" name="Google Shape;362;p19"/>
            <p:cNvPicPr preferRelativeResize="0"/>
            <p:nvPr/>
          </p:nvPicPr>
          <p:blipFill rotWithShape="1">
            <a:blip r:embed="rId6">
              <a:alphaModFix/>
            </a:blip>
            <a:srcRect b="12253" l="0" r="10760" t="14954"/>
            <a:stretch/>
          </p:blipFill>
          <p:spPr>
            <a:xfrm>
              <a:off x="0" y="520150"/>
              <a:ext cx="2374557" cy="3228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63" name="Google Shape;363;p19"/>
            <p:cNvPicPr preferRelativeResize="0"/>
            <p:nvPr/>
          </p:nvPicPr>
          <p:blipFill rotWithShape="1">
            <a:blip r:embed="rId7">
              <a:alphaModFix/>
            </a:blip>
            <a:srcRect b="12072" l="0" r="10459" t="15494"/>
            <a:stretch/>
          </p:blipFill>
          <p:spPr>
            <a:xfrm>
              <a:off x="2374557" y="541970"/>
              <a:ext cx="2394401" cy="3228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64" name="Google Shape;364;p19"/>
            <p:cNvPicPr preferRelativeResize="0"/>
            <p:nvPr/>
          </p:nvPicPr>
          <p:blipFill rotWithShape="1">
            <a:blip r:embed="rId8">
              <a:alphaModFix/>
            </a:blip>
            <a:srcRect b="12432" l="0" r="10159" t="15855"/>
            <a:stretch/>
          </p:blipFill>
          <p:spPr>
            <a:xfrm>
              <a:off x="4768958" y="531168"/>
              <a:ext cx="2426578" cy="3228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65" name="Google Shape;365;p19"/>
            <p:cNvPicPr preferRelativeResize="0"/>
            <p:nvPr/>
          </p:nvPicPr>
          <p:blipFill rotWithShape="1">
            <a:blip r:embed="rId9">
              <a:alphaModFix/>
            </a:blip>
            <a:srcRect b="11350" l="0" r="11362" t="14234"/>
            <a:stretch/>
          </p:blipFill>
          <p:spPr>
            <a:xfrm>
              <a:off x="7195536" y="520150"/>
              <a:ext cx="2426579" cy="3395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66" name="Google Shape;366;p19"/>
            <p:cNvPicPr preferRelativeResize="0"/>
            <p:nvPr/>
          </p:nvPicPr>
          <p:blipFill rotWithShape="1">
            <a:blip r:embed="rId10">
              <a:alphaModFix/>
            </a:blip>
            <a:srcRect b="11351" l="0" r="10760" t="14774"/>
            <a:stretch/>
          </p:blipFill>
          <p:spPr>
            <a:xfrm>
              <a:off x="9589937" y="531168"/>
              <a:ext cx="2374557" cy="3276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19"/>
          <p:cNvSpPr txBox="1"/>
          <p:nvPr/>
        </p:nvSpPr>
        <p:spPr>
          <a:xfrm>
            <a:off x="632020" y="1216978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effsize=0.11</a:t>
            </a:r>
            <a:endParaRPr/>
          </a:p>
        </p:txBody>
      </p:sp>
      <p:sp>
        <p:nvSpPr>
          <p:cNvPr id="368" name="Google Shape;368;p19"/>
          <p:cNvSpPr txBox="1"/>
          <p:nvPr/>
        </p:nvSpPr>
        <p:spPr>
          <a:xfrm>
            <a:off x="5824178" y="1216978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effsize=0.03</a:t>
            </a:r>
            <a:endParaRPr/>
          </a:p>
        </p:txBody>
      </p:sp>
      <p:sp>
        <p:nvSpPr>
          <p:cNvPr id="369" name="Google Shape;369;p19"/>
          <p:cNvSpPr txBox="1"/>
          <p:nvPr/>
        </p:nvSpPr>
        <p:spPr>
          <a:xfrm>
            <a:off x="4132765" y="1239756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effsize=0.04</a:t>
            </a:r>
            <a:endParaRPr/>
          </a:p>
        </p:txBody>
      </p:sp>
      <p:sp>
        <p:nvSpPr>
          <p:cNvPr id="370" name="Google Shape;370;p19"/>
          <p:cNvSpPr txBox="1"/>
          <p:nvPr/>
        </p:nvSpPr>
        <p:spPr>
          <a:xfrm>
            <a:off x="2441352" y="1241371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effsize=0.11</a:t>
            </a:r>
            <a:endParaRPr/>
          </a:p>
        </p:txBody>
      </p:sp>
      <p:sp>
        <p:nvSpPr>
          <p:cNvPr id="371" name="Google Shape;371;p19"/>
          <p:cNvSpPr txBox="1"/>
          <p:nvPr/>
        </p:nvSpPr>
        <p:spPr>
          <a:xfrm>
            <a:off x="7538321" y="1216711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effsize=0.10</a:t>
            </a:r>
            <a:endParaRPr/>
          </a:p>
        </p:txBody>
      </p:sp>
      <p:grpSp>
        <p:nvGrpSpPr>
          <p:cNvPr id="372" name="Google Shape;372;p19"/>
          <p:cNvGrpSpPr/>
          <p:nvPr/>
        </p:nvGrpSpPr>
        <p:grpSpPr>
          <a:xfrm>
            <a:off x="259770" y="4097689"/>
            <a:ext cx="8425019" cy="2421895"/>
            <a:chOff x="425884" y="3875903"/>
            <a:chExt cx="10822038" cy="2931791"/>
          </a:xfrm>
        </p:grpSpPr>
        <p:pic>
          <p:nvPicPr>
            <p:cNvPr descr="Chart&#10;&#10;Description automatically generated" id="373" name="Google Shape;373;p19"/>
            <p:cNvPicPr preferRelativeResize="0"/>
            <p:nvPr/>
          </p:nvPicPr>
          <p:blipFill rotWithShape="1">
            <a:blip r:embed="rId11">
              <a:alphaModFix/>
            </a:blip>
            <a:srcRect b="12221" l="0" r="11218" t="14924"/>
            <a:stretch/>
          </p:blipFill>
          <p:spPr>
            <a:xfrm>
              <a:off x="425884" y="3875903"/>
              <a:ext cx="2183713" cy="288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74" name="Google Shape;374;p19"/>
            <p:cNvPicPr preferRelativeResize="0"/>
            <p:nvPr/>
          </p:nvPicPr>
          <p:blipFill rotWithShape="1">
            <a:blip r:embed="rId12">
              <a:alphaModFix/>
            </a:blip>
            <a:srcRect b="11586" l="0" r="13617" t="15238"/>
            <a:stretch/>
          </p:blipFill>
          <p:spPr>
            <a:xfrm>
              <a:off x="7035153" y="3925403"/>
              <a:ext cx="2041517" cy="2882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75" name="Google Shape;375;p19"/>
            <p:cNvPicPr preferRelativeResize="0"/>
            <p:nvPr/>
          </p:nvPicPr>
          <p:blipFill rotWithShape="1">
            <a:blip r:embed="rId13">
              <a:alphaModFix/>
            </a:blip>
            <a:srcRect b="11745" l="0" r="11999" t="15396"/>
            <a:stretch/>
          </p:blipFill>
          <p:spPr>
            <a:xfrm>
              <a:off x="4731278" y="3902012"/>
              <a:ext cx="2093548" cy="2888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76" name="Google Shape;376;p19"/>
            <p:cNvPicPr preferRelativeResize="0"/>
            <p:nvPr/>
          </p:nvPicPr>
          <p:blipFill rotWithShape="1">
            <a:blip r:embed="rId14">
              <a:alphaModFix/>
            </a:blip>
            <a:srcRect b="11905" l="0" r="11999" t="15396"/>
            <a:stretch/>
          </p:blipFill>
          <p:spPr>
            <a:xfrm>
              <a:off x="2609597" y="3917317"/>
              <a:ext cx="2093548" cy="2882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box and whisker chart&#10;&#10;Description automatically generated" id="377" name="Google Shape;377;p19"/>
            <p:cNvPicPr preferRelativeResize="0"/>
            <p:nvPr/>
          </p:nvPicPr>
          <p:blipFill rotWithShape="1">
            <a:blip r:embed="rId15">
              <a:alphaModFix/>
            </a:blip>
            <a:srcRect b="11427" l="0" r="12058" t="15557"/>
            <a:stretch/>
          </p:blipFill>
          <p:spPr>
            <a:xfrm>
              <a:off x="9186725" y="3890906"/>
              <a:ext cx="2061197" cy="28522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19"/>
          <p:cNvSpPr txBox="1"/>
          <p:nvPr/>
        </p:nvSpPr>
        <p:spPr>
          <a:xfrm>
            <a:off x="733870" y="3895392"/>
            <a:ext cx="120417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p=ns, effsize=0.002</a:t>
            </a:r>
            <a:endParaRPr/>
          </a:p>
        </p:txBody>
      </p:sp>
      <p:sp>
        <p:nvSpPr>
          <p:cNvPr id="379" name="Google Shape;379;p19"/>
          <p:cNvSpPr txBox="1"/>
          <p:nvPr/>
        </p:nvSpPr>
        <p:spPr>
          <a:xfrm>
            <a:off x="5829268" y="3923386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effsize=0.03</a:t>
            </a:r>
            <a:endParaRPr/>
          </a:p>
        </p:txBody>
      </p:sp>
      <p:sp>
        <p:nvSpPr>
          <p:cNvPr id="380" name="Google Shape;380;p19"/>
          <p:cNvSpPr txBox="1"/>
          <p:nvPr/>
        </p:nvSpPr>
        <p:spPr>
          <a:xfrm>
            <a:off x="4124194" y="3889589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p=**, effsize=0.07</a:t>
            </a:r>
            <a:endParaRPr/>
          </a:p>
        </p:txBody>
      </p:sp>
      <p:sp>
        <p:nvSpPr>
          <p:cNvPr id="381" name="Google Shape;381;p19"/>
          <p:cNvSpPr txBox="1"/>
          <p:nvPr/>
        </p:nvSpPr>
        <p:spPr>
          <a:xfrm>
            <a:off x="2407353" y="3903861"/>
            <a:ext cx="12330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p=ns, effsize=0.004</a:t>
            </a:r>
            <a:endParaRPr/>
          </a:p>
        </p:txBody>
      </p:sp>
      <p:sp>
        <p:nvSpPr>
          <p:cNvPr id="382" name="Google Shape;382;p19"/>
          <p:cNvSpPr txBox="1"/>
          <p:nvPr/>
        </p:nvSpPr>
        <p:spPr>
          <a:xfrm>
            <a:off x="7490231" y="3888942"/>
            <a:ext cx="12426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p=ns, effsize=-0.003</a:t>
            </a:r>
            <a:endParaRPr/>
          </a:p>
        </p:txBody>
      </p:sp>
      <p:sp>
        <p:nvSpPr>
          <p:cNvPr id="383" name="Google Shape;383;p19"/>
          <p:cNvSpPr txBox="1"/>
          <p:nvPr/>
        </p:nvSpPr>
        <p:spPr>
          <a:xfrm>
            <a:off x="-30844" y="1185843"/>
            <a:ext cx="642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PTRs</a:t>
            </a:r>
            <a:endParaRPr/>
          </a:p>
        </p:txBody>
      </p:sp>
      <p:sp>
        <p:nvSpPr>
          <p:cNvPr id="384" name="Google Shape;384;p19"/>
          <p:cNvSpPr txBox="1"/>
          <p:nvPr/>
        </p:nvSpPr>
        <p:spPr>
          <a:xfrm>
            <a:off x="-18694" y="3585875"/>
            <a:ext cx="2168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Relative abundances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21971"/>
            <a:ext cx="7772400" cy="441405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0" y="95095"/>
            <a:ext cx="348928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A5A5A5"/>
                </a:solidFill>
                <a:latin typeface="Cutive"/>
                <a:ea typeface="Cutive"/>
                <a:cs typeface="Cutive"/>
                <a:sym typeface="Cutive"/>
              </a:rPr>
              <a:t>Microbial analysis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microbial analysis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89759"/>
            <a:ext cx="3578087" cy="93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>
            <p:ph idx="11" type="ftr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OCTOBER 21, IBIRI LAB MEETING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/>
          <p:nvPr>
            <p:ph idx="11" type="ftr"/>
          </p:nvPr>
        </p:nvSpPr>
        <p:spPr>
          <a:xfrm>
            <a:off x="5995271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392" name="Google Shape;39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20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395" name="Google Shape;395;p20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6" name="Google Shape;39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20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-30844" y="1185843"/>
            <a:ext cx="642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PTRs</a:t>
            </a:r>
            <a:endParaRPr/>
          </a:p>
        </p:txBody>
      </p:sp>
      <p:sp>
        <p:nvSpPr>
          <p:cNvPr id="399" name="Google Shape;399;p20"/>
          <p:cNvSpPr txBox="1"/>
          <p:nvPr/>
        </p:nvSpPr>
        <p:spPr>
          <a:xfrm>
            <a:off x="-30844" y="3767001"/>
            <a:ext cx="21687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Relative abundances</a:t>
            </a:r>
            <a:endParaRPr/>
          </a:p>
        </p:txBody>
      </p:sp>
      <p:pic>
        <p:nvPicPr>
          <p:cNvPr descr="Chart&#10;&#10;Description automatically generated" id="400" name="Google Shape;4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853" y="1240652"/>
            <a:ext cx="7579048" cy="252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0"/>
          <p:cNvSpPr txBox="1"/>
          <p:nvPr/>
        </p:nvSpPr>
        <p:spPr>
          <a:xfrm>
            <a:off x="3561814" y="816511"/>
            <a:ext cx="27463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Parabacteroides distasonis</a:t>
            </a:r>
            <a:endParaRPr sz="18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402" name="Google Shape;40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1853" y="4136333"/>
            <a:ext cx="7410345" cy="247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09" name="Google Shape;409;p21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10" name="Google Shape;410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21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413" name="Google Shape;413;p21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4" name="Google Shape;41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21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21"/>
          <p:cNvPicPr preferRelativeResize="0"/>
          <p:nvPr/>
        </p:nvPicPr>
        <p:blipFill rotWithShape="1">
          <a:blip r:embed="rId6">
            <a:alphaModFix/>
          </a:blip>
          <a:srcRect b="10621" l="0" r="0" t="0"/>
          <a:stretch/>
        </p:blipFill>
        <p:spPr>
          <a:xfrm>
            <a:off x="419244" y="1103244"/>
            <a:ext cx="8305511" cy="43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5255" y="5503169"/>
            <a:ext cx="1079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24" name="Google Shape;424;p22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25" name="Google Shape;42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" name="Google Shape;427;p22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428" name="Google Shape;428;p22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9" name="Google Shape;429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22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scatter chart&#10;&#10;Description automatically generated" id="431" name="Google Shape;43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949" y="1751442"/>
            <a:ext cx="4237001" cy="378952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2"/>
          <p:cNvSpPr txBox="1"/>
          <p:nvPr/>
        </p:nvSpPr>
        <p:spPr>
          <a:xfrm>
            <a:off x="996675" y="5802168"/>
            <a:ext cx="30993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Jason Lloyd-Price et. Al. 2019, Nature</a:t>
            </a:r>
            <a:endParaRPr/>
          </a:p>
        </p:txBody>
      </p:sp>
      <p:sp>
        <p:nvSpPr>
          <p:cNvPr id="433" name="Google Shape;433;p22"/>
          <p:cNvSpPr txBox="1"/>
          <p:nvPr/>
        </p:nvSpPr>
        <p:spPr>
          <a:xfrm>
            <a:off x="4920684" y="2907542"/>
            <a:ext cx="38846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1800" u="sng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dysbiosis score </a:t>
            </a:r>
            <a:r>
              <a:rPr b="0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of a given sample was then defined as the median Bray–Curtis dissimilarity to this </a:t>
            </a:r>
            <a:r>
              <a:rPr b="1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reference sample 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2"/>
          <p:cNvSpPr txBox="1"/>
          <p:nvPr/>
        </p:nvSpPr>
        <p:spPr>
          <a:xfrm>
            <a:off x="4920684" y="1683278"/>
            <a:ext cx="399753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 ‘reference set’ of samples was constructed from </a:t>
            </a:r>
            <a:r>
              <a:rPr b="1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non-IBD subjects </a:t>
            </a:r>
            <a:r>
              <a:rPr b="0" i="0" lang="en-US" sz="1800" u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by taking all samples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2"/>
          <p:cNvSpPr txBox="1"/>
          <p:nvPr/>
        </p:nvSpPr>
        <p:spPr>
          <a:xfrm>
            <a:off x="4920684" y="4355432"/>
            <a:ext cx="388465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Divergent samples were identified – using a </a:t>
            </a:r>
            <a:r>
              <a:rPr b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dysbiotic threshold </a:t>
            </a: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at the 90th percentile of this score for non-IBD samples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2"/>
          <p:cNvSpPr txBox="1"/>
          <p:nvPr/>
        </p:nvSpPr>
        <p:spPr>
          <a:xfrm>
            <a:off x="1255835" y="1382110"/>
            <a:ext cx="30891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MetaPhln relative abundances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43" name="Google Shape;443;p23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44" name="Google Shape;44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p23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447" name="Google Shape;447;p23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8" name="Google Shape;448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23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2851" y="1308656"/>
            <a:ext cx="2124274" cy="263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6131" y="4178199"/>
            <a:ext cx="2040994" cy="204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72111" y="1272813"/>
            <a:ext cx="2136840" cy="2635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72112" y="4142366"/>
            <a:ext cx="2136838" cy="213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60" name="Google Shape;460;p24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61" name="Google Shape;46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24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464" name="Google Shape;464;p24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5" name="Google Shape;465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24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24"/>
          <p:cNvPicPr preferRelativeResize="0"/>
          <p:nvPr/>
        </p:nvPicPr>
        <p:blipFill rotWithShape="1">
          <a:blip r:embed="rId6">
            <a:alphaModFix/>
          </a:blip>
          <a:srcRect b="2411" l="0" r="15700" t="65709"/>
          <a:stretch/>
        </p:blipFill>
        <p:spPr>
          <a:xfrm>
            <a:off x="85346" y="2227360"/>
            <a:ext cx="7512324" cy="28408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4"/>
          <p:cNvSpPr txBox="1"/>
          <p:nvPr/>
        </p:nvSpPr>
        <p:spPr>
          <a:xfrm rot="-5400000">
            <a:off x="-647714" y="3463135"/>
            <a:ext cx="1601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Dysbiosis score</a:t>
            </a:r>
            <a:endParaRPr/>
          </a:p>
        </p:txBody>
      </p:sp>
      <p:sp>
        <p:nvSpPr>
          <p:cNvPr id="469" name="Google Shape;469;p24"/>
          <p:cNvSpPr txBox="1"/>
          <p:nvPr/>
        </p:nvSpPr>
        <p:spPr>
          <a:xfrm>
            <a:off x="7391582" y="3041971"/>
            <a:ext cx="18221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Threshold computed from Relative abundances </a:t>
            </a:r>
            <a:endParaRPr/>
          </a:p>
        </p:txBody>
      </p:sp>
      <p:sp>
        <p:nvSpPr>
          <p:cNvPr id="470" name="Google Shape;470;p24"/>
          <p:cNvSpPr txBox="1"/>
          <p:nvPr/>
        </p:nvSpPr>
        <p:spPr>
          <a:xfrm>
            <a:off x="7391582" y="3503636"/>
            <a:ext cx="17205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Threshold computed using Replication rates</a:t>
            </a:r>
            <a:endParaRPr/>
          </a:p>
        </p:txBody>
      </p:sp>
      <p:grpSp>
        <p:nvGrpSpPr>
          <p:cNvPr id="471" name="Google Shape;471;p24"/>
          <p:cNvGrpSpPr/>
          <p:nvPr/>
        </p:nvGrpSpPr>
        <p:grpSpPr>
          <a:xfrm>
            <a:off x="3315297" y="1190169"/>
            <a:ext cx="2513405" cy="844696"/>
            <a:chOff x="3483285" y="365733"/>
            <a:chExt cx="2513405" cy="844696"/>
          </a:xfrm>
        </p:grpSpPr>
        <p:pic>
          <p:nvPicPr>
            <p:cNvPr id="472" name="Google Shape;472;p24"/>
            <p:cNvPicPr preferRelativeResize="0"/>
            <p:nvPr/>
          </p:nvPicPr>
          <p:blipFill rotWithShape="1">
            <a:blip r:embed="rId7">
              <a:alphaModFix/>
            </a:blip>
            <a:srcRect b="46149" l="85263" r="9920" t="50827"/>
            <a:stretch/>
          </p:blipFill>
          <p:spPr>
            <a:xfrm>
              <a:off x="3483285" y="365733"/>
              <a:ext cx="780129" cy="48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24"/>
            <p:cNvPicPr preferRelativeResize="0"/>
            <p:nvPr/>
          </p:nvPicPr>
          <p:blipFill rotWithShape="1">
            <a:blip r:embed="rId8">
              <a:alphaModFix/>
            </a:blip>
            <a:srcRect b="42803" l="86036" r="10156" t="54475"/>
            <a:stretch/>
          </p:blipFill>
          <p:spPr>
            <a:xfrm>
              <a:off x="3606648" y="741186"/>
              <a:ext cx="656766" cy="469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4"/>
            <p:cNvSpPr txBox="1"/>
            <p:nvPr/>
          </p:nvSpPr>
          <p:spPr>
            <a:xfrm>
              <a:off x="4174514" y="451487"/>
              <a:ext cx="18221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Relative abundances</a:t>
              </a:r>
              <a:endParaRPr/>
            </a:p>
          </p:txBody>
        </p:sp>
        <p:sp>
          <p:nvSpPr>
            <p:cNvPr id="475" name="Google Shape;475;p24"/>
            <p:cNvSpPr txBox="1"/>
            <p:nvPr/>
          </p:nvSpPr>
          <p:spPr>
            <a:xfrm>
              <a:off x="4174514" y="819775"/>
              <a:ext cx="18221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E75B5"/>
                  </a:solidFill>
                  <a:latin typeface="Calibri"/>
                  <a:ea typeface="Calibri"/>
                  <a:cs typeface="Calibri"/>
                  <a:sym typeface="Calibri"/>
                </a:rPr>
                <a:t>PTRs or Replication rates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82" name="Google Shape;482;p25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83" name="Google Shape;48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25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486" name="Google Shape;486;p25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7" name="Google Shape;48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8" name="Google Shape;488;p25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1294703"/>
            <a:ext cx="7772400" cy="426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496" name="Google Shape;496;p26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497" name="Google Shape;49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" name="Google Shape;499;p26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500" name="Google Shape;500;p26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1" name="Google Shape;501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" name="Google Shape;502;p26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26"/>
          <p:cNvPicPr preferRelativeResize="0"/>
          <p:nvPr/>
        </p:nvPicPr>
        <p:blipFill rotWithShape="1">
          <a:blip r:embed="rId6">
            <a:alphaModFix/>
          </a:blip>
          <a:srcRect b="5846" l="0" r="0" t="0"/>
          <a:stretch/>
        </p:blipFill>
        <p:spPr>
          <a:xfrm>
            <a:off x="171286" y="1638571"/>
            <a:ext cx="8415484" cy="386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9028" y="1606025"/>
            <a:ext cx="2201654" cy="401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5255" y="5351489"/>
            <a:ext cx="1079500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512" name="Google Shape;512;p27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513" name="Google Shape;51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27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516" name="Google Shape;516;p27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7" name="Google Shape;517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p27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27"/>
          <p:cNvPicPr preferRelativeResize="0"/>
          <p:nvPr/>
        </p:nvPicPr>
        <p:blipFill rotWithShape="1">
          <a:blip r:embed="rId6">
            <a:alphaModFix/>
          </a:blip>
          <a:srcRect b="40453" l="0" r="27432" t="0"/>
          <a:stretch/>
        </p:blipFill>
        <p:spPr>
          <a:xfrm>
            <a:off x="387345" y="1237115"/>
            <a:ext cx="6073416" cy="2780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7"/>
          <p:cNvGrpSpPr/>
          <p:nvPr/>
        </p:nvGrpSpPr>
        <p:grpSpPr>
          <a:xfrm>
            <a:off x="225001" y="1103244"/>
            <a:ext cx="8814573" cy="5156202"/>
            <a:chOff x="225001" y="1103244"/>
            <a:chExt cx="8814573" cy="5156202"/>
          </a:xfrm>
        </p:grpSpPr>
        <p:pic>
          <p:nvPicPr>
            <p:cNvPr id="521" name="Google Shape;521;p27"/>
            <p:cNvPicPr preferRelativeResize="0"/>
            <p:nvPr/>
          </p:nvPicPr>
          <p:blipFill rotWithShape="1">
            <a:blip r:embed="rId6">
              <a:alphaModFix/>
            </a:blip>
            <a:srcRect b="0" l="73403" r="0" t="0"/>
            <a:stretch/>
          </p:blipFill>
          <p:spPr>
            <a:xfrm>
              <a:off x="6581336" y="1103244"/>
              <a:ext cx="2458238" cy="5156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27"/>
            <p:cNvPicPr preferRelativeResize="0"/>
            <p:nvPr/>
          </p:nvPicPr>
          <p:blipFill rotWithShape="1">
            <a:blip r:embed="rId6">
              <a:alphaModFix/>
            </a:blip>
            <a:srcRect b="0" l="0" r="27432" t="60655"/>
            <a:stretch/>
          </p:blipFill>
          <p:spPr>
            <a:xfrm>
              <a:off x="225001" y="4311139"/>
              <a:ext cx="6356335" cy="19225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530" name="Google Shape;530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" name="Google Shape;532;p28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533" name="Google Shape;533;p28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4" name="Google Shape;53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p28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28"/>
          <p:cNvPicPr preferRelativeResize="0"/>
          <p:nvPr/>
        </p:nvPicPr>
        <p:blipFill rotWithShape="1">
          <a:blip r:embed="rId6">
            <a:alphaModFix/>
          </a:blip>
          <a:srcRect b="0" l="0" r="49625" t="0"/>
          <a:stretch/>
        </p:blipFill>
        <p:spPr>
          <a:xfrm>
            <a:off x="184731" y="2078039"/>
            <a:ext cx="4387269" cy="270192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8"/>
          <p:cNvSpPr txBox="1"/>
          <p:nvPr/>
        </p:nvSpPr>
        <p:spPr>
          <a:xfrm>
            <a:off x="485432" y="5198823"/>
            <a:ext cx="81731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Association of cluster specific taxonomic markers with disease phenotype –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Ongoing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538" name="Google Shape;538;p28"/>
          <p:cNvSpPr txBox="1"/>
          <p:nvPr/>
        </p:nvSpPr>
        <p:spPr>
          <a:xfrm>
            <a:off x="2728210" y="2338466"/>
            <a:ext cx="1349115" cy="80946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8"/>
          <p:cNvSpPr txBox="1"/>
          <p:nvPr/>
        </p:nvSpPr>
        <p:spPr>
          <a:xfrm>
            <a:off x="2728210" y="3147934"/>
            <a:ext cx="1349115" cy="9293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107355" y="3853485"/>
            <a:ext cx="1349115" cy="9293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28"/>
          <p:cNvPicPr preferRelativeResize="0"/>
          <p:nvPr/>
        </p:nvPicPr>
        <p:blipFill rotWithShape="1">
          <a:blip r:embed="rId6">
            <a:alphaModFix/>
          </a:blip>
          <a:srcRect b="0" l="50513" r="0" t="0"/>
          <a:stretch/>
        </p:blipFill>
        <p:spPr>
          <a:xfrm>
            <a:off x="4554366" y="2075123"/>
            <a:ext cx="4309893" cy="2701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29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548" name="Google Shape;54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" name="Google Shape;550;p29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551" name="Google Shape;551;p29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2" name="Google Shape;552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29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9"/>
          <p:cNvSpPr txBox="1"/>
          <p:nvPr/>
        </p:nvSpPr>
        <p:spPr>
          <a:xfrm>
            <a:off x="762624" y="1739613"/>
            <a:ext cx="7618752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Replication rates show stronger and more specific association with disease states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Unsupervised clustering on replication rates improve the segregation of disease states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Ongoing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Longitudinal analyses of replication rates (association with phenotypes/treatments)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(RISK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(~300 samples),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SPARC-IBD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(&gt;1000 samples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1000IBD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(~400 samples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and otherpopulation data) </a:t>
            </a:r>
            <a:endParaRPr/>
          </a:p>
        </p:txBody>
      </p:sp>
      <p:sp>
        <p:nvSpPr>
          <p:cNvPr id="555" name="Google Shape;555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07" name="Google Shape;10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980" y="1203487"/>
            <a:ext cx="5879232" cy="5158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11" name="Google Shape;111;p3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" name="Google Shape;112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3"/>
          <p:cNvSpPr txBox="1"/>
          <p:nvPr>
            <p:ph idx="11" type="ftr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OCTOBER 21, IBIRI LAB MEETING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562" name="Google Shape;562;p30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563" name="Google Shape;563;p30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4" name="Google Shape;56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Google Shape;565;p30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575" name="Google Shape;575;p31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6" name="Google Shape;57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31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31"/>
          <p:cNvPicPr preferRelativeResize="0"/>
          <p:nvPr/>
        </p:nvPicPr>
        <p:blipFill rotWithShape="1">
          <a:blip r:embed="rId4">
            <a:alphaModFix/>
          </a:blip>
          <a:srcRect b="15574" l="0" r="54120" t="14390"/>
          <a:stretch/>
        </p:blipFill>
        <p:spPr>
          <a:xfrm>
            <a:off x="54260" y="1569751"/>
            <a:ext cx="4383936" cy="411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581" name="Google Shape;58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0079" y="1268454"/>
            <a:ext cx="4412818" cy="4412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588" name="Google Shape;588;p32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589" name="Google Shape;589;p32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0" name="Google Shape;59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32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32"/>
          <p:cNvPicPr preferRelativeResize="0"/>
          <p:nvPr/>
        </p:nvPicPr>
        <p:blipFill rotWithShape="1">
          <a:blip r:embed="rId4">
            <a:alphaModFix/>
          </a:blip>
          <a:srcRect b="15574" l="0" r="54120" t="14390"/>
          <a:stretch/>
        </p:blipFill>
        <p:spPr>
          <a:xfrm>
            <a:off x="135705" y="1602240"/>
            <a:ext cx="4370994" cy="409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 rotWithShape="1">
          <a:blip r:embed="rId4">
            <a:alphaModFix/>
          </a:blip>
          <a:srcRect b="0" l="48639" r="0" t="0"/>
          <a:stretch/>
        </p:blipFill>
        <p:spPr>
          <a:xfrm>
            <a:off x="4460913" y="1167486"/>
            <a:ext cx="4365778" cy="522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sp>
        <p:nvSpPr>
          <p:cNvPr id="602" name="Google Shape;602;p33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1315" y="1564598"/>
            <a:ext cx="4086694" cy="408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021" y="1437302"/>
            <a:ext cx="2550777" cy="521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9076" y="1167486"/>
            <a:ext cx="2464812" cy="5496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33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609" name="Google Shape;609;p33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0" name="Google Shape;610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4"/>
          <p:cNvSpPr txBox="1"/>
          <p:nvPr>
            <p:ph idx="11" type="ftr"/>
          </p:nvPr>
        </p:nvSpPr>
        <p:spPr>
          <a:xfrm>
            <a:off x="1514007" y="6464836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sp>
        <p:nvSpPr>
          <p:cNvPr id="617" name="Google Shape;617;p34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958" y="1235114"/>
            <a:ext cx="7772400" cy="5117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34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622" name="Google Shape;622;p34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3" name="Google Shape;62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4" name="Google Shape;624;p34"/>
          <p:cNvPicPr preferRelativeResize="0"/>
          <p:nvPr/>
        </p:nvPicPr>
        <p:blipFill rotWithShape="1">
          <a:blip r:embed="rId7">
            <a:alphaModFix/>
          </a:blip>
          <a:srcRect b="0" l="48639" r="0" t="93009"/>
          <a:stretch/>
        </p:blipFill>
        <p:spPr>
          <a:xfrm>
            <a:off x="176254" y="5881646"/>
            <a:ext cx="406596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7">
            <a:alphaModFix/>
          </a:blip>
          <a:srcRect b="0" l="48639" r="0" t="93009"/>
          <a:stretch/>
        </p:blipFill>
        <p:spPr>
          <a:xfrm>
            <a:off x="4483749" y="6358274"/>
            <a:ext cx="3762531" cy="3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34"/>
          <p:cNvCxnSpPr/>
          <p:nvPr/>
        </p:nvCxnSpPr>
        <p:spPr>
          <a:xfrm>
            <a:off x="3297836" y="3354050"/>
            <a:ext cx="7371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7" name="Google Shape;627;p34"/>
          <p:cNvCxnSpPr/>
          <p:nvPr/>
        </p:nvCxnSpPr>
        <p:spPr>
          <a:xfrm>
            <a:off x="7259266" y="2262266"/>
            <a:ext cx="73718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8" name="Google Shape;628;p34"/>
          <p:cNvCxnSpPr/>
          <p:nvPr/>
        </p:nvCxnSpPr>
        <p:spPr>
          <a:xfrm>
            <a:off x="7439652" y="4213485"/>
            <a:ext cx="77870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34"/>
          <p:cNvCxnSpPr/>
          <p:nvPr/>
        </p:nvCxnSpPr>
        <p:spPr>
          <a:xfrm>
            <a:off x="3297836" y="2382188"/>
            <a:ext cx="73718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34"/>
          <p:cNvCxnSpPr/>
          <p:nvPr/>
        </p:nvCxnSpPr>
        <p:spPr>
          <a:xfrm>
            <a:off x="7241114" y="1380345"/>
            <a:ext cx="737180" cy="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sp>
        <p:nvSpPr>
          <p:cNvPr id="637" name="Google Shape;637;p35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3803" y="5741"/>
            <a:ext cx="2388838" cy="116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3804" y="106709"/>
            <a:ext cx="2464812" cy="110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5"/>
          <p:cNvSpPr txBox="1"/>
          <p:nvPr/>
        </p:nvSpPr>
        <p:spPr>
          <a:xfrm>
            <a:off x="490927" y="1851961"/>
            <a:ext cx="8162145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possible to identify informative bacterial features under the constrains of low prevalence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Identified features allow the definition of continuous enterotypes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Ongoing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Longitudinal analyses of replication rates (association with phenotypes/treatments)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(RISK, SPARC-IBD, 1000IBD, population data) </a:t>
            </a:r>
            <a:endParaRPr/>
          </a:p>
        </p:txBody>
      </p:sp>
      <p:grpSp>
        <p:nvGrpSpPr>
          <p:cNvPr id="641" name="Google Shape;641;p35"/>
          <p:cNvGrpSpPr/>
          <p:nvPr/>
        </p:nvGrpSpPr>
        <p:grpSpPr>
          <a:xfrm>
            <a:off x="-469" y="106709"/>
            <a:ext cx="4182723" cy="1026514"/>
            <a:chOff x="-381" y="21296"/>
            <a:chExt cx="3394917" cy="729174"/>
          </a:xfrm>
        </p:grpSpPr>
        <p:sp>
          <p:nvSpPr>
            <p:cNvPr id="642" name="Google Shape;642;p35"/>
            <p:cNvSpPr txBox="1"/>
            <p:nvPr/>
          </p:nvSpPr>
          <p:spPr>
            <a:xfrm>
              <a:off x="0" y="95095"/>
              <a:ext cx="3275030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Microbial states – trajectory analysis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3" name="Google Shape;643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381" y="21296"/>
              <a:ext cx="3394917" cy="729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sp>
        <p:nvSpPr>
          <p:cNvPr id="650" name="Google Shape;650;p36"/>
          <p:cNvSpPr txBox="1"/>
          <p:nvPr/>
        </p:nvSpPr>
        <p:spPr>
          <a:xfrm>
            <a:off x="2699532" y="325003"/>
            <a:ext cx="37449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Cutive"/>
                <a:ea typeface="Cutive"/>
                <a:cs typeface="Cutive"/>
                <a:sym typeface="Cutive"/>
              </a:rPr>
              <a:t>Acknowledgements</a:t>
            </a:r>
            <a:endParaRPr sz="2600">
              <a:solidFill>
                <a:schemeClr val="accent1"/>
              </a:solidFill>
              <a:latin typeface="Cutive"/>
              <a:ea typeface="Cutive"/>
              <a:cs typeface="Cutive"/>
              <a:sym typeface="Cutive"/>
            </a:endParaRPr>
          </a:p>
        </p:txBody>
      </p:sp>
      <p:sp>
        <p:nvSpPr>
          <p:cNvPr id="651" name="Google Shape;651;p36"/>
          <p:cNvSpPr txBox="1"/>
          <p:nvPr/>
        </p:nvSpPr>
        <p:spPr>
          <a:xfrm>
            <a:off x="1514007" y="72252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36"/>
          <p:cNvSpPr txBox="1"/>
          <p:nvPr/>
        </p:nvSpPr>
        <p:spPr>
          <a:xfrm>
            <a:off x="852860" y="1728225"/>
            <a:ext cx="308609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David Casero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Suzanne Devkota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Jonathan Braun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Ivan Vujkovic-Cvijin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36"/>
          <p:cNvSpPr/>
          <p:nvPr/>
        </p:nvSpPr>
        <p:spPr>
          <a:xfrm>
            <a:off x="4572000" y="1728225"/>
            <a:ext cx="312355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Inflammatory Bowel &amp; Immunobiology Research Institute Team (IBIRI)</a:t>
            </a:r>
            <a:endParaRPr b="1" i="0" sz="1800" u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clipart&#10;&#10;Description automatically generated" id="654" name="Google Shape;6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323" y="3808557"/>
            <a:ext cx="5026773" cy="92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69" y="1237115"/>
            <a:ext cx="4604917" cy="4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b="0" l="0" r="30252" t="0"/>
          <a:stretch/>
        </p:blipFill>
        <p:spPr>
          <a:xfrm>
            <a:off x="762551" y="2446963"/>
            <a:ext cx="6654249" cy="392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4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22" name="Google Shape;122;p4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3" name="Google Shape;123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4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25" name="Google Shape;125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4"/>
          <p:cNvSpPr txBox="1"/>
          <p:nvPr>
            <p:ph idx="11" type="ftr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OCTOBER 21, IBIRI LAB MEETING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73640"/>
            <a:ext cx="7772400" cy="4485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5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36" name="Google Shape;136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5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39" name="Google Shape;139;p5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55759" l="0" r="0" t="0"/>
          <a:stretch/>
        </p:blipFill>
        <p:spPr>
          <a:xfrm>
            <a:off x="685800" y="1573640"/>
            <a:ext cx="7772400" cy="198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6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49" name="Google Shape;14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Google Shape;151;p6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52" name="Google Shape;152;p6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Google Shape;153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" name="Google Shape;15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800" y="3558209"/>
            <a:ext cx="7772400" cy="2678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313" y="5423035"/>
            <a:ext cx="7692887" cy="29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811658" y="4908222"/>
            <a:ext cx="7551506" cy="134223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827181" y="5326725"/>
            <a:ext cx="7551506" cy="134223"/>
          </a:xfrm>
          <a:prstGeom prst="rect">
            <a:avLst/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65" name="Google Shape;165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7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68" name="Google Shape;168;p7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9" name="Google Shape;169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558615"/>
            <a:ext cx="3178033" cy="15793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7"/>
          <p:cNvGrpSpPr/>
          <p:nvPr/>
        </p:nvGrpSpPr>
        <p:grpSpPr>
          <a:xfrm>
            <a:off x="3406633" y="1704138"/>
            <a:ext cx="5528649" cy="4489628"/>
            <a:chOff x="4104861" y="1704138"/>
            <a:chExt cx="4830421" cy="3261649"/>
          </a:xfrm>
        </p:grpSpPr>
        <p:pic>
          <p:nvPicPr>
            <p:cNvPr id="172" name="Google Shape;172;p7"/>
            <p:cNvPicPr preferRelativeResize="0"/>
            <p:nvPr/>
          </p:nvPicPr>
          <p:blipFill rotWithShape="1">
            <a:blip r:embed="rId7">
              <a:alphaModFix/>
            </a:blip>
            <a:srcRect b="0" l="0" r="0" t="66260"/>
            <a:stretch/>
          </p:blipFill>
          <p:spPr>
            <a:xfrm>
              <a:off x="4104862" y="3386448"/>
              <a:ext cx="4830418" cy="1579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7"/>
            <p:cNvPicPr preferRelativeResize="0"/>
            <p:nvPr/>
          </p:nvPicPr>
          <p:blipFill rotWithShape="1">
            <a:blip r:embed="rId7">
              <a:alphaModFix/>
            </a:blip>
            <a:srcRect b="66260" l="0" r="0" t="0"/>
            <a:stretch/>
          </p:blipFill>
          <p:spPr>
            <a:xfrm>
              <a:off x="4104861" y="1704138"/>
              <a:ext cx="4830421" cy="157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180" name="Google Shape;180;p8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81" name="Google Shape;18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8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84" name="Google Shape;184;p8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5" name="Google Shape;185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raphical user interface, text, application, email&#10;&#10;Description automatically generated" id="186" name="Google Shape;18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902" y="1434289"/>
            <a:ext cx="4159366" cy="13813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8"/>
          <p:cNvPicPr preferRelativeResize="0"/>
          <p:nvPr/>
        </p:nvPicPr>
        <p:blipFill rotWithShape="1">
          <a:blip r:embed="rId7">
            <a:alphaModFix/>
          </a:blip>
          <a:srcRect b="0" l="6362" r="4657" t="0"/>
          <a:stretch/>
        </p:blipFill>
        <p:spPr>
          <a:xfrm>
            <a:off x="291291" y="3146707"/>
            <a:ext cx="8291594" cy="252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21, IBIRI LAB MEETING</a:t>
            </a:r>
            <a:endParaRPr/>
          </a:p>
        </p:txBody>
      </p:sp>
      <p:grpSp>
        <p:nvGrpSpPr>
          <p:cNvPr id="194" name="Google Shape;194;p9"/>
          <p:cNvGrpSpPr/>
          <p:nvPr/>
        </p:nvGrpSpPr>
        <p:grpSpPr>
          <a:xfrm>
            <a:off x="6709313" y="0"/>
            <a:ext cx="2225966" cy="1103244"/>
            <a:chOff x="6457651" y="0"/>
            <a:chExt cx="2653349" cy="1367304"/>
          </a:xfrm>
        </p:grpSpPr>
        <p:pic>
          <p:nvPicPr>
            <p:cNvPr id="195" name="Google Shape;195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4165" y="0"/>
              <a:ext cx="2560322" cy="12722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7651" y="95095"/>
              <a:ext cx="2653349" cy="12722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9"/>
          <p:cNvGrpSpPr/>
          <p:nvPr/>
        </p:nvGrpSpPr>
        <p:grpSpPr>
          <a:xfrm>
            <a:off x="0" y="76730"/>
            <a:ext cx="3094821" cy="1026514"/>
            <a:chOff x="0" y="1"/>
            <a:chExt cx="2511919" cy="729174"/>
          </a:xfrm>
        </p:grpSpPr>
        <p:sp>
          <p:nvSpPr>
            <p:cNvPr id="198" name="Google Shape;198;p9"/>
            <p:cNvSpPr txBox="1"/>
            <p:nvPr/>
          </p:nvSpPr>
          <p:spPr>
            <a:xfrm>
              <a:off x="0" y="95095"/>
              <a:ext cx="2511919" cy="568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A5A5A5"/>
                  </a:solidFill>
                  <a:latin typeface="Cutive"/>
                  <a:ea typeface="Cutive"/>
                  <a:cs typeface="Cutive"/>
                  <a:sym typeface="Cutive"/>
                </a:rPr>
                <a:t>Microbial analysis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Bacterial replication rates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9" name="Google Shape;199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"/>
              <a:ext cx="2458454" cy="7291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0066" y="3038711"/>
            <a:ext cx="6923867" cy="3087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201" name="Google Shape;20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932" y="1333327"/>
            <a:ext cx="4159366" cy="138137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2022-10-20T01:51:59Z</dcterms:created>
  <dc:creator>Sharma, Ashok</dc:creator>
</cp:coreProperties>
</file>